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2E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061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9564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5065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7369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56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7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9022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927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1235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3105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959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550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DF428-684C-41CE-8ABA-6FCBF88419D4}" type="datetimeFigureOut">
              <a:rPr lang="ko-KR" altLang="en-US" smtClean="0"/>
              <a:t>2015-07-10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E812A-BDB7-4935-B850-0E90410F7C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66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23528" y="5157192"/>
            <a:ext cx="42484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800" dirty="0" smtClean="0">
                <a:solidFill>
                  <a:schemeClr val="bg1"/>
                </a:solidFill>
                <a:latin typeface="MD이솝체" pitchFamily="18" charset="-127"/>
                <a:ea typeface="MD이솝체" pitchFamily="18" charset="-127"/>
              </a:rPr>
              <a:t>여름의 비타민</a:t>
            </a:r>
            <a:r>
              <a:rPr lang="en-US" altLang="ko-KR" sz="4800" dirty="0" smtClean="0">
                <a:solidFill>
                  <a:schemeClr val="bg1"/>
                </a:solidFill>
                <a:latin typeface="MD이솝체" pitchFamily="18" charset="-127"/>
                <a:ea typeface="MD이솝체" pitchFamily="18" charset="-127"/>
              </a:rPr>
              <a:t>,</a:t>
            </a:r>
            <a:r>
              <a:rPr lang="ko-KR" altLang="en-US" sz="4800" dirty="0" smtClean="0">
                <a:solidFill>
                  <a:schemeClr val="bg1"/>
                </a:solidFill>
                <a:latin typeface="MD이솝체" pitchFamily="18" charset="-127"/>
                <a:ea typeface="MD이솝체" pitchFamily="18" charset="-127"/>
              </a:rPr>
              <a:t> </a:t>
            </a:r>
            <a:endParaRPr lang="en-US" altLang="ko-KR" sz="4800" dirty="0" smtClean="0">
              <a:solidFill>
                <a:schemeClr val="bg1"/>
              </a:solidFill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sz="4800" dirty="0" smtClean="0">
                <a:solidFill>
                  <a:schemeClr val="bg1"/>
                </a:solidFill>
                <a:latin typeface="MD이솝체" pitchFamily="18" charset="-127"/>
                <a:ea typeface="MD이솝체" pitchFamily="18" charset="-127"/>
              </a:rPr>
              <a:t>종류별 식품</a:t>
            </a:r>
            <a:endParaRPr lang="ko-KR" altLang="en-US" sz="4800" dirty="0">
              <a:solidFill>
                <a:schemeClr val="bg1"/>
              </a:solidFill>
              <a:latin typeface="MD이솝체" pitchFamily="18" charset="-127"/>
              <a:ea typeface="MD이솝체" pitchFamily="18" charset="-127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5004048" y="0"/>
            <a:ext cx="4139952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dirty="0" smtClean="0">
                <a:solidFill>
                  <a:schemeClr val="bg1"/>
                </a:solidFill>
                <a:latin typeface="MD이솝체" pitchFamily="18" charset="-127"/>
                <a:ea typeface="MD이솝체" pitchFamily="18" charset="-127"/>
              </a:rPr>
              <a:t>7</a:t>
            </a:r>
            <a:r>
              <a:rPr lang="ko-KR" altLang="en-US" sz="3200" dirty="0" smtClean="0">
                <a:solidFill>
                  <a:schemeClr val="bg1"/>
                </a:solidFill>
                <a:latin typeface="MD이솝체" pitchFamily="18" charset="-127"/>
                <a:ea typeface="MD이솝체" pitchFamily="18" charset="-127"/>
              </a:rPr>
              <a:t>월 </a:t>
            </a:r>
            <a:r>
              <a:rPr lang="en-US" altLang="ko-KR" sz="3200" dirty="0" smtClean="0">
                <a:solidFill>
                  <a:schemeClr val="bg1"/>
                </a:solidFill>
                <a:latin typeface="MD이솝체" pitchFamily="18" charset="-127"/>
                <a:ea typeface="MD이솝체" pitchFamily="18" charset="-127"/>
              </a:rPr>
              <a:t>3,4</a:t>
            </a:r>
            <a:r>
              <a:rPr lang="ko-KR" altLang="en-US" sz="3200" dirty="0" smtClean="0">
                <a:solidFill>
                  <a:schemeClr val="bg1"/>
                </a:solidFill>
                <a:latin typeface="MD이솝체" pitchFamily="18" charset="-127"/>
                <a:ea typeface="MD이솝체" pitchFamily="18" charset="-127"/>
              </a:rPr>
              <a:t>주 </a:t>
            </a:r>
            <a:r>
              <a:rPr lang="ko-KR" altLang="en-US" sz="3200" dirty="0" err="1" smtClean="0">
                <a:solidFill>
                  <a:schemeClr val="bg1"/>
                </a:solidFill>
                <a:latin typeface="MD이솝체" pitchFamily="18" charset="-127"/>
                <a:ea typeface="MD이솝체" pitchFamily="18" charset="-127"/>
              </a:rPr>
              <a:t>컨셉메</a:t>
            </a:r>
            <a:r>
              <a:rPr lang="ko-KR" altLang="en-US" sz="3200" dirty="0" err="1">
                <a:solidFill>
                  <a:schemeClr val="bg1"/>
                </a:solidFill>
                <a:latin typeface="MD이솝체" pitchFamily="18" charset="-127"/>
                <a:ea typeface="MD이솝체" pitchFamily="18" charset="-127"/>
              </a:rPr>
              <a:t>뉴</a:t>
            </a:r>
            <a:endParaRPr lang="ko-KR" altLang="en-US" sz="3200" dirty="0">
              <a:solidFill>
                <a:schemeClr val="bg1"/>
              </a:solidFill>
              <a:latin typeface="MD이솝체" pitchFamily="18" charset="-127"/>
              <a:ea typeface="MD이솝체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518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34961">
            <a:off x="4818157" y="5102511"/>
            <a:ext cx="1630015" cy="145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5" y="2132856"/>
            <a:ext cx="1656184" cy="707678"/>
          </a:xfrm>
        </p:spPr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rgbClr val="FF0000"/>
                </a:solidFill>
                <a:latin typeface="MD아롱체" pitchFamily="18" charset="-127"/>
                <a:ea typeface="MD아롱체" pitchFamily="18" charset="-127"/>
              </a:rPr>
              <a:t>Vitamin </a:t>
            </a:r>
            <a:endParaRPr lang="ko-KR" altLang="en-US" sz="3600" dirty="0">
              <a:solidFill>
                <a:srgbClr val="FF0000"/>
              </a:solidFill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half" idx="2"/>
          </p:nvPr>
        </p:nvSpPr>
        <p:spPr>
          <a:xfrm>
            <a:off x="467544" y="3114585"/>
            <a:ext cx="3008313" cy="3129211"/>
          </a:xfrm>
        </p:spPr>
        <p:txBody>
          <a:bodyPr/>
          <a:lstStyle/>
          <a:p>
            <a:r>
              <a:rPr lang="ko-KR" altLang="en-US" sz="1800" b="1" dirty="0" smtClean="0">
                <a:latin typeface="MD이솝체" pitchFamily="18" charset="-127"/>
                <a:ea typeface="MD이솝체" pitchFamily="18" charset="-127"/>
              </a:rPr>
              <a:t>비타민</a:t>
            </a:r>
            <a:r>
              <a:rPr lang="en-US" altLang="ko-KR" sz="1800" b="1" dirty="0" smtClean="0">
                <a:latin typeface="MD이솝체" pitchFamily="18" charset="-127"/>
                <a:ea typeface="MD이솝체" pitchFamily="18" charset="-127"/>
              </a:rPr>
              <a:t>A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가 결핍되면 점막이 말라 감염되기 쉽고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빛이 약할 때 보는 능력이 떨어지면서 야맹증이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오기 쉽다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그렇다고 비타민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A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를 과잉 섭취하면 기형아 출산확률이 높고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골다공증이 생길 수 있다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특별히 부족한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증상이 없다면 식생활에서 섭취하는 것이 좋다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</a:p>
          <a:p>
            <a:r>
              <a:rPr lang="ko-KR" altLang="en-US" b="1" dirty="0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당근</a:t>
            </a:r>
            <a:r>
              <a:rPr lang="en-US" altLang="ko-KR" b="1" dirty="0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호박</a:t>
            </a:r>
            <a:r>
              <a:rPr lang="en-US" altLang="ko-KR" b="1" dirty="0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고구마</a:t>
            </a:r>
            <a:r>
              <a:rPr lang="en-US" altLang="ko-KR" b="1" dirty="0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err="1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단호박</a:t>
            </a:r>
            <a:r>
              <a:rPr lang="en-US" altLang="ko-KR" b="1" dirty="0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,</a:t>
            </a:r>
            <a:r>
              <a:rPr lang="ko-KR" altLang="en-US" b="1" dirty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b="1" dirty="0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양배추</a:t>
            </a:r>
            <a:r>
              <a:rPr lang="en-US" altLang="ko-KR" b="1" dirty="0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err="1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브로콜리</a:t>
            </a:r>
            <a:r>
              <a:rPr lang="en-US" altLang="ko-KR" b="1" dirty="0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MD이솝체" pitchFamily="18" charset="-127"/>
                <a:ea typeface="MD이솝체" pitchFamily="18" charset="-127"/>
              </a:rPr>
              <a:t>시금치</a:t>
            </a:r>
            <a:r>
              <a:rPr lang="ko-KR" altLang="en-US" b="1" dirty="0" smtClean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등 녹황색 채소에 들어있다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  <a:endParaRPr lang="ko-KR" altLang="en-US" dirty="0">
              <a:latin typeface="MD이솝체" pitchFamily="18" charset="-127"/>
              <a:ea typeface="MD이솝체" pitchFamily="18" charset="-127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107504" y="116632"/>
            <a:ext cx="469086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600" dirty="0" smtClean="0">
                <a:latin typeface="MD아롱체" pitchFamily="18" charset="-127"/>
                <a:ea typeface="MD아롱체" pitchFamily="18" charset="-127"/>
              </a:rPr>
              <a:t>비타민</a:t>
            </a:r>
            <a:r>
              <a:rPr lang="en-US" altLang="ko-KR" sz="3600" dirty="0" smtClean="0">
                <a:latin typeface="MD아롱체" pitchFamily="18" charset="-127"/>
                <a:ea typeface="MD아롱체" pitchFamily="18" charset="-127"/>
              </a:rPr>
              <a:t>, </a:t>
            </a:r>
            <a:r>
              <a:rPr lang="ko-KR" altLang="en-US" sz="3600" dirty="0" smtClean="0">
                <a:latin typeface="MD아롱체" pitchFamily="18" charset="-127"/>
                <a:ea typeface="MD아롱체" pitchFamily="18" charset="-127"/>
              </a:rPr>
              <a:t>무엇을 먹을까</a:t>
            </a:r>
            <a:r>
              <a:rPr lang="en-US" altLang="ko-KR" sz="3600" dirty="0" smtClean="0">
                <a:latin typeface="MD아롱체" pitchFamily="18" charset="-127"/>
                <a:ea typeface="MD아롱체" pitchFamily="18" charset="-127"/>
              </a:rPr>
              <a:t>?</a:t>
            </a:r>
            <a:endParaRPr lang="ko-KR" altLang="en-US" sz="3600" dirty="0"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323528" y="712557"/>
            <a:ext cx="84969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어떤 영양소든 소화가 되지 않으면 소용없다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또한 소화력이 약하면 음식에서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pPr algn="l"/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필요한 영양소를 제대로 흡수할 수 없기 때문에 비만이나 다른 건강상의 불균형 현상이 나타날 수 있다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영양소의 소화흡수율을 향상시키고 몸의 기능을 강화하는 방법은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질 좋은 음식으로 영양소를 풍부히 섭취하는 것이다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  <a:endParaRPr lang="ko-KR" altLang="en-US" dirty="0">
              <a:latin typeface="MD이솝체" pitchFamily="18" charset="-127"/>
              <a:ea typeface="MD이솝체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24973">
            <a:off x="3801459" y="1954274"/>
            <a:ext cx="2163148" cy="12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81811"/>
            <a:ext cx="2002959" cy="1667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11849"/>
            <a:ext cx="1942269" cy="13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162">
            <a:off x="6916833" y="4743784"/>
            <a:ext cx="2047879" cy="1505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8840"/>
            <a:ext cx="1269305" cy="985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153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9879" y="980728"/>
            <a:ext cx="1656184" cy="707678"/>
          </a:xfrm>
        </p:spPr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rgbClr val="FFC000"/>
                </a:solidFill>
                <a:latin typeface="MD아롱체" pitchFamily="18" charset="-127"/>
                <a:ea typeface="MD아롱체" pitchFamily="18" charset="-127"/>
              </a:rPr>
              <a:t>Vitamin</a:t>
            </a:r>
            <a:endParaRPr lang="ko-KR" altLang="en-US" sz="3600" dirty="0">
              <a:solidFill>
                <a:srgbClr val="FFC000"/>
              </a:solidFill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half" idx="2"/>
          </p:nvPr>
        </p:nvSpPr>
        <p:spPr>
          <a:xfrm>
            <a:off x="467544" y="2130860"/>
            <a:ext cx="3008313" cy="3129211"/>
          </a:xfrm>
        </p:spPr>
        <p:txBody>
          <a:bodyPr>
            <a:normAutofit lnSpcReduction="10000"/>
          </a:bodyPr>
          <a:lstStyle/>
          <a:p>
            <a:r>
              <a:rPr lang="ko-KR" altLang="en-US" sz="1800" b="1" dirty="0" smtClean="0">
                <a:latin typeface="MD이솝체" pitchFamily="18" charset="-127"/>
                <a:ea typeface="MD이솝체" pitchFamily="18" charset="-127"/>
              </a:rPr>
              <a:t>비타민</a:t>
            </a:r>
            <a:r>
              <a:rPr lang="en-US" altLang="ko-KR" sz="1800" b="1" dirty="0" smtClean="0">
                <a:latin typeface="MD이솝체" pitchFamily="18" charset="-127"/>
                <a:ea typeface="MD이솝체" pitchFamily="18" charset="-127"/>
              </a:rPr>
              <a:t>B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는 신경계가 제 기능을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할 수 있게 돕는 지방과 단백질을 분해하고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위와 장의 근육 수축에 꼭 필요하다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피부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머리카락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눈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입 등 여러 신체기관의 건강과도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밀접하게 관련되어 있다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비타민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B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군이 없으면 신진대사가 이루어지는 동안 단백질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지방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탄수화물을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에너지로 바꿀 수 없다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수용성이기 때문에 인체에 쓰고 남은 양은 체내에 저장되지 않고 소변으로 배출된다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</a:p>
          <a:p>
            <a:r>
              <a:rPr lang="ko-KR" altLang="en-US" b="1" dirty="0" smtClean="0">
                <a:solidFill>
                  <a:srgbClr val="00B0F0"/>
                </a:solidFill>
                <a:latin typeface="MD이솝체" pitchFamily="18" charset="-127"/>
                <a:ea typeface="MD이솝체" pitchFamily="18" charset="-127"/>
              </a:rPr>
              <a:t>현미</a:t>
            </a:r>
            <a:r>
              <a:rPr lang="en-US" altLang="ko-KR" b="1" dirty="0" smtClean="0">
                <a:solidFill>
                  <a:srgbClr val="00B0F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00B0F0"/>
                </a:solidFill>
                <a:latin typeface="MD이솝체" pitchFamily="18" charset="-127"/>
                <a:ea typeface="MD이솝체" pitchFamily="18" charset="-127"/>
              </a:rPr>
              <a:t>고구마</a:t>
            </a:r>
            <a:r>
              <a:rPr lang="en-US" altLang="ko-KR" b="1" dirty="0" smtClean="0">
                <a:solidFill>
                  <a:srgbClr val="00B0F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00B0F0"/>
                </a:solidFill>
                <a:latin typeface="MD이솝체" pitchFamily="18" charset="-127"/>
                <a:ea typeface="MD이솝체" pitchFamily="18" charset="-127"/>
              </a:rPr>
              <a:t>양배추</a:t>
            </a:r>
            <a:r>
              <a:rPr lang="en-US" altLang="ko-KR" b="1" dirty="0" smtClean="0">
                <a:solidFill>
                  <a:srgbClr val="00B0F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00B0F0"/>
                </a:solidFill>
                <a:latin typeface="MD이솝체" pitchFamily="18" charset="-127"/>
                <a:ea typeface="MD이솝체" pitchFamily="18" charset="-127"/>
              </a:rPr>
              <a:t>해조류</a:t>
            </a:r>
            <a:r>
              <a:rPr lang="en-US" altLang="ko-KR" b="1" dirty="0" smtClean="0">
                <a:solidFill>
                  <a:srgbClr val="00B0F0"/>
                </a:solidFill>
                <a:latin typeface="MD이솝체" pitchFamily="18" charset="-127"/>
                <a:ea typeface="MD이솝체" pitchFamily="18" charset="-127"/>
              </a:rPr>
              <a:t>, </a:t>
            </a:r>
          </a:p>
          <a:p>
            <a:r>
              <a:rPr lang="ko-KR" altLang="en-US" b="1" dirty="0" err="1" smtClean="0">
                <a:solidFill>
                  <a:srgbClr val="00B0F0"/>
                </a:solidFill>
                <a:latin typeface="MD이솝체" pitchFamily="18" charset="-127"/>
                <a:ea typeface="MD이솝체" pitchFamily="18" charset="-127"/>
              </a:rPr>
              <a:t>브로콜리</a:t>
            </a:r>
            <a:r>
              <a:rPr lang="en-US" altLang="ko-KR" b="1" dirty="0" smtClean="0">
                <a:solidFill>
                  <a:srgbClr val="00B0F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00B0F0"/>
                </a:solidFill>
                <a:latin typeface="MD이솝체" pitchFamily="18" charset="-127"/>
                <a:ea typeface="MD이솝체" pitchFamily="18" charset="-127"/>
              </a:rPr>
              <a:t>상추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등에 함유되어 있다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  <a:endParaRPr lang="ko-KR" altLang="en-US" dirty="0">
              <a:latin typeface="MD이솝체" pitchFamily="18" charset="-127"/>
              <a:ea typeface="MD이솝체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764703"/>
            <a:ext cx="1070374" cy="120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2921">
            <a:off x="4076550" y="1009362"/>
            <a:ext cx="2077789" cy="166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4756">
            <a:off x="6709052" y="426366"/>
            <a:ext cx="1925632" cy="156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969">
            <a:off x="3619966" y="3427133"/>
            <a:ext cx="2768931" cy="2239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883" y="2699767"/>
            <a:ext cx="188595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2875">
            <a:off x="6793427" y="4696840"/>
            <a:ext cx="1972863" cy="1704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00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1656184" cy="707678"/>
          </a:xfrm>
        </p:spPr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rgbClr val="F6F62E"/>
                </a:solidFill>
                <a:latin typeface="MD아롱체" pitchFamily="18" charset="-127"/>
                <a:ea typeface="MD아롱체" pitchFamily="18" charset="-127"/>
              </a:rPr>
              <a:t>Vitamin </a:t>
            </a:r>
            <a:endParaRPr lang="ko-KR" altLang="en-US" sz="3600" dirty="0">
              <a:solidFill>
                <a:srgbClr val="F6F62E"/>
              </a:solidFill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half" idx="2"/>
          </p:nvPr>
        </p:nvSpPr>
        <p:spPr>
          <a:xfrm>
            <a:off x="467544" y="2204864"/>
            <a:ext cx="3008313" cy="3129211"/>
          </a:xfrm>
        </p:spPr>
        <p:txBody>
          <a:bodyPr>
            <a:normAutofit lnSpcReduction="10000"/>
          </a:bodyPr>
          <a:lstStyle/>
          <a:p>
            <a:r>
              <a:rPr lang="ko-KR" altLang="en-US" sz="1800" b="1" dirty="0" smtClean="0">
                <a:latin typeface="MD이솝체" pitchFamily="18" charset="-127"/>
                <a:ea typeface="MD이솝체" pitchFamily="18" charset="-127"/>
              </a:rPr>
              <a:t>비타민</a:t>
            </a:r>
            <a:r>
              <a:rPr lang="en-US" altLang="ko-KR" sz="1800" b="1" dirty="0" smtClean="0">
                <a:latin typeface="MD이솝체" pitchFamily="18" charset="-127"/>
                <a:ea typeface="MD이솝체" pitchFamily="18" charset="-127"/>
              </a:rPr>
              <a:t>C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는 상처 화상 감염을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치료하고 콜라겐과 피부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뼈 연골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치아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잇몸 건강에 필요한 단백질 생성에 관여하며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err="1" smtClean="0">
                <a:latin typeface="MD이솝체" pitchFamily="18" charset="-127"/>
                <a:ea typeface="MD이솝체" pitchFamily="18" charset="-127"/>
              </a:rPr>
              <a:t>세로토닌</a:t>
            </a:r>
            <a:r>
              <a:rPr lang="ko-KR" altLang="en-US" dirty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같은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신경전달 물질을 생성하며 철의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흡수를 촉진한다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비타민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C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는 무척 예민해서 열이나 빛을 쐬면 쉽게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산화된다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소화흡수율을 높이는 방법으로 섭취하는 것이 중요하다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</a:p>
          <a:p>
            <a:r>
              <a:rPr lang="ko-KR" altLang="en-US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감귤류</a:t>
            </a:r>
            <a:r>
              <a:rPr lang="en-US" altLang="ko-KR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딸기</a:t>
            </a:r>
            <a:r>
              <a:rPr lang="en-US" altLang="ko-KR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키위</a:t>
            </a:r>
            <a:r>
              <a:rPr lang="en-US" altLang="ko-KR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피망</a:t>
            </a:r>
            <a:r>
              <a:rPr lang="en-US" altLang="ko-KR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새싹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등 날것으로 먹고</a:t>
            </a:r>
            <a:r>
              <a:rPr lang="en-US" altLang="ko-KR" dirty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b="1" dirty="0" smtClean="0">
                <a:solidFill>
                  <a:srgbClr val="FFC000"/>
                </a:solidFill>
                <a:latin typeface="MD이솝체" pitchFamily="18" charset="-127"/>
                <a:ea typeface="MD이솝체" pitchFamily="18" charset="-127"/>
              </a:rPr>
              <a:t>토마토</a:t>
            </a:r>
            <a:r>
              <a:rPr lang="en-US" altLang="ko-KR" b="1" dirty="0" smtClean="0">
                <a:solidFill>
                  <a:srgbClr val="FFC00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err="1" smtClean="0">
                <a:solidFill>
                  <a:srgbClr val="FFC000"/>
                </a:solidFill>
                <a:latin typeface="MD이솝체" pitchFamily="18" charset="-127"/>
                <a:ea typeface="MD이솝체" pitchFamily="18" charset="-127"/>
              </a:rPr>
              <a:t>브로콜리</a:t>
            </a:r>
            <a:r>
              <a:rPr lang="en-US" altLang="ko-KR" b="1" dirty="0" smtClean="0">
                <a:solidFill>
                  <a:srgbClr val="FFC00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FFC000"/>
                </a:solidFill>
                <a:latin typeface="MD이솝체" pitchFamily="18" charset="-127"/>
                <a:ea typeface="MD이솝체" pitchFamily="18" charset="-127"/>
              </a:rPr>
              <a:t>고구마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 등은 조리해서 소화 흡수를 돕는 것이 적당하다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  <a:endParaRPr lang="ko-KR" altLang="en-US" dirty="0">
              <a:latin typeface="MD이솝체" pitchFamily="18" charset="-127"/>
              <a:ea typeface="MD이솝체" pitchFamily="18" charset="-127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0610">
            <a:off x="3930268" y="679429"/>
            <a:ext cx="2651650" cy="1694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23231"/>
            <a:ext cx="1618978" cy="12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498398"/>
            <a:ext cx="2340084" cy="1638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882465"/>
            <a:ext cx="994182" cy="1178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6838">
            <a:off x="3474991" y="4331825"/>
            <a:ext cx="2204839" cy="179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6195">
            <a:off x="6314692" y="4445933"/>
            <a:ext cx="2525483" cy="18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880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1656184" cy="707678"/>
          </a:xfrm>
        </p:spPr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D아롱체" pitchFamily="18" charset="-127"/>
                <a:ea typeface="MD아롱체" pitchFamily="18" charset="-127"/>
              </a:rPr>
              <a:t>Vitamin </a:t>
            </a:r>
            <a:endParaRPr lang="ko-KR" altLang="en-US" sz="3600" dirty="0">
              <a:solidFill>
                <a:schemeClr val="accent3">
                  <a:lumMod val="60000"/>
                  <a:lumOff val="40000"/>
                </a:schemeClr>
              </a:solidFill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half" idx="2"/>
          </p:nvPr>
        </p:nvSpPr>
        <p:spPr>
          <a:xfrm>
            <a:off x="467544" y="2204864"/>
            <a:ext cx="3008313" cy="3129211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일주일에 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2~3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회 정도 햇빛을 쐬면 충분한 양을 체내에서 합성할 수 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/>
            </a:r>
            <a:br>
              <a:rPr lang="en-US" altLang="ko-KR" dirty="0" smtClean="0">
                <a:latin typeface="MD이솝체" pitchFamily="18" charset="-127"/>
                <a:ea typeface="MD이솝체" pitchFamily="18" charset="-127"/>
              </a:rPr>
            </a:b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있는 </a:t>
            </a:r>
            <a:r>
              <a:rPr lang="ko-KR" altLang="en-US" sz="1800" b="1" dirty="0" smtClean="0">
                <a:latin typeface="MD이솝체" pitchFamily="18" charset="-127"/>
                <a:ea typeface="MD이솝체" pitchFamily="18" charset="-127"/>
              </a:rPr>
              <a:t>비타민</a:t>
            </a:r>
            <a:r>
              <a:rPr lang="en-US" altLang="ko-KR" sz="1800" b="1" dirty="0" smtClean="0">
                <a:latin typeface="MD이솝체" pitchFamily="18" charset="-127"/>
                <a:ea typeface="MD이솝체" pitchFamily="18" charset="-127"/>
              </a:rPr>
              <a:t>D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는 치아건강과 뼈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성장에 필수 영양소이다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인과 마그네슘의 흡수는 물론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장의 칼슘 흡수를 촉진하므로 비타민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D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가 부족하면 칼륨을 섭취해서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제대로 흡수하지 못한다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함유식으로는 </a:t>
            </a:r>
            <a:r>
              <a:rPr lang="en-US" altLang="ko-KR" dirty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등푸른생</a:t>
            </a:r>
            <a:r>
              <a:rPr lang="ko-KR" altLang="en-US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선</a:t>
            </a:r>
            <a:r>
              <a:rPr lang="en-US" altLang="ko-K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해조류</a:t>
            </a:r>
            <a:r>
              <a:rPr lang="en-US" altLang="ko-K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표고버섯</a:t>
            </a:r>
            <a:r>
              <a:rPr lang="en-US" altLang="ko-K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달걀</a:t>
            </a:r>
            <a:r>
              <a:rPr lang="en-US" altLang="ko-K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우유</a:t>
            </a:r>
            <a:r>
              <a:rPr lang="en-US" altLang="ko-K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D이솝체" pitchFamily="18" charset="-127"/>
                <a:ea typeface="MD이솝체" pitchFamily="18" charset="-127"/>
              </a:rPr>
              <a:t>연어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등이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있다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  <a:endParaRPr lang="ko-KR" altLang="en-US" sz="1100" dirty="0">
              <a:latin typeface="MD이솝체" pitchFamily="18" charset="-127"/>
              <a:ea typeface="MD이솝체" pitchFamily="18" charset="-127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65087">
            <a:off x="4136060" y="450246"/>
            <a:ext cx="2028183" cy="1738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3960">
            <a:off x="6582279" y="1234888"/>
            <a:ext cx="2290777" cy="1705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852353"/>
            <a:ext cx="214893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4514">
            <a:off x="6778228" y="4805297"/>
            <a:ext cx="1898880" cy="153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6652">
            <a:off x="4253224" y="2665122"/>
            <a:ext cx="2239917" cy="190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02631"/>
            <a:ext cx="1331416" cy="1285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60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1656184" cy="707678"/>
          </a:xfrm>
        </p:spPr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MD아롱체" pitchFamily="18" charset="-127"/>
                <a:ea typeface="MD아롱체" pitchFamily="18" charset="-127"/>
              </a:rPr>
              <a:t>Vitamin </a:t>
            </a:r>
            <a:endParaRPr lang="ko-KR" altLang="en-US" sz="3600" dirty="0">
              <a:solidFill>
                <a:schemeClr val="tx2">
                  <a:lumMod val="40000"/>
                  <a:lumOff val="60000"/>
                </a:schemeClr>
              </a:solidFill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half" idx="2"/>
          </p:nvPr>
        </p:nvSpPr>
        <p:spPr>
          <a:xfrm>
            <a:off x="467544" y="2204864"/>
            <a:ext cx="3008313" cy="3129211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피부를 촉촉하게 관리하는 데 큰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역할을 하는 </a:t>
            </a:r>
            <a:r>
              <a:rPr lang="ko-KR" altLang="en-US" sz="1800" b="1" dirty="0" smtClean="0">
                <a:latin typeface="MD이솝체" pitchFamily="18" charset="-127"/>
                <a:ea typeface="MD이솝체" pitchFamily="18" charset="-127"/>
              </a:rPr>
              <a:t>비타민</a:t>
            </a:r>
            <a:r>
              <a:rPr lang="en-US" altLang="ko-KR" sz="1800" b="1" dirty="0" smtClean="0">
                <a:latin typeface="MD이솝체" pitchFamily="18" charset="-127"/>
                <a:ea typeface="MD이솝체" pitchFamily="18" charset="-127"/>
              </a:rPr>
              <a:t>E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는 지용성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비타민으로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강력한 항산화제다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체내의 </a:t>
            </a:r>
            <a:r>
              <a:rPr lang="ko-KR" altLang="en-US" dirty="0" err="1" smtClean="0">
                <a:latin typeface="MD이솝체" pitchFamily="18" charset="-127"/>
                <a:ea typeface="MD이솝체" pitchFamily="18" charset="-127"/>
              </a:rPr>
              <a:t>자유라디칼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 성분이 세포를 공격하는 것을 막아 심혈관 질환과</a:t>
            </a:r>
            <a:r>
              <a:rPr lang="en-US" altLang="ko-KR" dirty="0">
                <a:latin typeface="MD이솝체" pitchFamily="18" charset="-127"/>
                <a:ea typeface="MD이솝체" pitchFamily="18" charset="-127"/>
              </a:rPr>
              <a:t>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암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조기 노화 등을 예방한다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매일 먹는 식품에는 그다지 많이 들어있지 않아 챙겨 먹여야 할 필요성이 크다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함유 식품으로는 </a:t>
            </a:r>
            <a:r>
              <a:rPr lang="ko-KR" altLang="en-US" b="1" dirty="0" err="1" smtClean="0">
                <a:solidFill>
                  <a:srgbClr val="996633"/>
                </a:solidFill>
                <a:latin typeface="MD이솝체" pitchFamily="18" charset="-127"/>
                <a:ea typeface="MD이솝체" pitchFamily="18" charset="-127"/>
              </a:rPr>
              <a:t>아몬드</a:t>
            </a:r>
            <a:r>
              <a:rPr lang="en-US" altLang="ko-KR" b="1" dirty="0" smtClean="0">
                <a:solidFill>
                  <a:srgbClr val="996633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996633"/>
                </a:solidFill>
                <a:latin typeface="MD이솝체" pitchFamily="18" charset="-127"/>
                <a:ea typeface="MD이솝체" pitchFamily="18" charset="-127"/>
              </a:rPr>
              <a:t>땅콩</a:t>
            </a:r>
            <a:r>
              <a:rPr lang="en-US" altLang="ko-KR" b="1" dirty="0" smtClean="0">
                <a:solidFill>
                  <a:srgbClr val="996633"/>
                </a:solidFill>
                <a:latin typeface="MD이솝체" pitchFamily="18" charset="-127"/>
                <a:ea typeface="MD이솝체" pitchFamily="18" charset="-127"/>
              </a:rPr>
              <a:t>, </a:t>
            </a:r>
          </a:p>
          <a:p>
            <a:r>
              <a:rPr lang="ko-KR" altLang="en-US" b="1" dirty="0" err="1" smtClean="0">
                <a:solidFill>
                  <a:srgbClr val="996633"/>
                </a:solidFill>
                <a:latin typeface="MD이솝체" pitchFamily="18" charset="-127"/>
                <a:ea typeface="MD이솝체" pitchFamily="18" charset="-127"/>
              </a:rPr>
              <a:t>해바라기씨</a:t>
            </a:r>
            <a:r>
              <a:rPr lang="en-US" altLang="ko-KR" b="1" dirty="0" smtClean="0">
                <a:solidFill>
                  <a:srgbClr val="996633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996633"/>
                </a:solidFill>
                <a:latin typeface="MD이솝체" pitchFamily="18" charset="-127"/>
                <a:ea typeface="MD이솝체" pitchFamily="18" charset="-127"/>
              </a:rPr>
              <a:t>아보카도</a:t>
            </a:r>
            <a:r>
              <a:rPr lang="en-US" altLang="ko-KR" b="1" dirty="0" smtClean="0">
                <a:solidFill>
                  <a:srgbClr val="996633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996633"/>
                </a:solidFill>
                <a:latin typeface="MD이솝체" pitchFamily="18" charset="-127"/>
                <a:ea typeface="MD이솝체" pitchFamily="18" charset="-127"/>
              </a:rPr>
              <a:t>잣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 등이 있다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  <a:endParaRPr lang="ko-KR" altLang="en-US" dirty="0">
              <a:latin typeface="MD이솝체" pitchFamily="18" charset="-127"/>
              <a:ea typeface="MD이솝체" pitchFamily="18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36712"/>
            <a:ext cx="1171393" cy="1226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496" y="509265"/>
            <a:ext cx="2528703" cy="198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56992"/>
            <a:ext cx="2232248" cy="1834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7480">
            <a:off x="6833284" y="670383"/>
            <a:ext cx="2062392" cy="1807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2105">
            <a:off x="6243552" y="4797067"/>
            <a:ext cx="1713187" cy="1698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0094">
            <a:off x="6586423" y="2743828"/>
            <a:ext cx="1826187" cy="163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21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1656184" cy="707678"/>
          </a:xfrm>
        </p:spPr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rgbClr val="7030A0"/>
                </a:solidFill>
                <a:latin typeface="MD아롱체" pitchFamily="18" charset="-127"/>
                <a:ea typeface="MD아롱체" pitchFamily="18" charset="-127"/>
              </a:rPr>
              <a:t>Vitamin </a:t>
            </a:r>
            <a:endParaRPr lang="ko-KR" altLang="en-US" sz="3600" dirty="0">
              <a:solidFill>
                <a:srgbClr val="7030A0"/>
              </a:solidFill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half" idx="2"/>
          </p:nvPr>
        </p:nvSpPr>
        <p:spPr>
          <a:xfrm>
            <a:off x="467544" y="2204864"/>
            <a:ext cx="3008313" cy="3129211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혈액응고에 관여하는 간 단백질을 만드는 데 필요한 </a:t>
            </a:r>
            <a:r>
              <a:rPr lang="ko-KR" altLang="en-US" sz="1800" b="1" dirty="0" smtClean="0">
                <a:latin typeface="MD이솝체" pitchFamily="18" charset="-127"/>
                <a:ea typeface="MD이솝체" pitchFamily="18" charset="-127"/>
              </a:rPr>
              <a:t>비타민</a:t>
            </a:r>
            <a:r>
              <a:rPr lang="en-US" altLang="ko-KR" sz="1800" b="1" dirty="0" smtClean="0">
                <a:latin typeface="MD이솝체" pitchFamily="18" charset="-127"/>
                <a:ea typeface="MD이솝체" pitchFamily="18" charset="-127"/>
              </a:rPr>
              <a:t>K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는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장에 서식하는 좋은 세균에 의해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생성된다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결핍 시 체내 출혈과 코피가 날 수 있으며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뼈 형성에도 관여하므로 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err="1" smtClean="0">
                <a:latin typeface="MD이솝체" pitchFamily="18" charset="-127"/>
                <a:ea typeface="MD이솝체" pitchFamily="18" charset="-127"/>
              </a:rPr>
              <a:t>골밀도가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 낮아질 수 있다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 </a:t>
            </a:r>
            <a:endParaRPr lang="en-US" altLang="ko-KR" dirty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식생활이 불규칙한 현대인의 장에는 건강한 세균이 부족하므로 자연에 존재하는 비타민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K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를 먹어야 한다</a:t>
            </a:r>
            <a:r>
              <a:rPr lang="en-US" altLang="ko-KR" dirty="0">
                <a:latin typeface="MD이솝체" pitchFamily="18" charset="-127"/>
                <a:ea typeface="MD이솝체" pitchFamily="18" charset="-127"/>
              </a:rPr>
              <a:t>.</a:t>
            </a:r>
            <a:endParaRPr lang="en-US" altLang="ko-KR" dirty="0" smtClean="0">
              <a:latin typeface="MD이솝체" pitchFamily="18" charset="-127"/>
              <a:ea typeface="MD이솝체" pitchFamily="18" charset="-127"/>
            </a:endParaRPr>
          </a:p>
          <a:p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함유 식품에는 </a:t>
            </a:r>
            <a:r>
              <a:rPr lang="ko-KR" altLang="en-US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시금치</a:t>
            </a:r>
            <a:r>
              <a:rPr lang="en-US" altLang="ko-KR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err="1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브로콜리</a:t>
            </a:r>
            <a:r>
              <a:rPr lang="en-US" altLang="ko-KR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새싹</a:t>
            </a:r>
            <a:r>
              <a:rPr lang="en-US" altLang="ko-KR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, </a:t>
            </a:r>
            <a:r>
              <a:rPr lang="ko-KR" altLang="en-US" b="1" dirty="0" smtClean="0">
                <a:solidFill>
                  <a:srgbClr val="92D050"/>
                </a:solidFill>
                <a:latin typeface="MD이솝체" pitchFamily="18" charset="-127"/>
                <a:ea typeface="MD이솝체" pitchFamily="18" charset="-127"/>
              </a:rPr>
              <a:t>녹차</a:t>
            </a:r>
            <a:r>
              <a:rPr lang="ko-KR" altLang="en-US" dirty="0" smtClean="0">
                <a:latin typeface="MD이솝체" pitchFamily="18" charset="-127"/>
                <a:ea typeface="MD이솝체" pitchFamily="18" charset="-127"/>
              </a:rPr>
              <a:t> 등이 있다</a:t>
            </a:r>
            <a:r>
              <a:rPr lang="en-US" altLang="ko-KR" dirty="0" smtClean="0">
                <a:latin typeface="MD이솝체" pitchFamily="18" charset="-127"/>
                <a:ea typeface="MD이솝체" pitchFamily="18" charset="-127"/>
              </a:rPr>
              <a:t>.</a:t>
            </a:r>
          </a:p>
          <a:p>
            <a:endParaRPr lang="ko-KR" altLang="en-US" dirty="0">
              <a:latin typeface="MD이솝체" pitchFamily="18" charset="-127"/>
              <a:ea typeface="MD이솝체" pitchFamily="18" charset="-127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568" y="836712"/>
            <a:ext cx="1301039" cy="126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3895">
            <a:off x="4022128" y="244777"/>
            <a:ext cx="2118201" cy="2118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071" y="836712"/>
            <a:ext cx="22479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2307">
            <a:off x="4913656" y="4885655"/>
            <a:ext cx="1851736" cy="1747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58898">
            <a:off x="6531189" y="3257301"/>
            <a:ext cx="2102762" cy="1796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0878">
            <a:off x="3721623" y="2869438"/>
            <a:ext cx="2164874" cy="145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456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410</Words>
  <Application>Microsoft Office PowerPoint</Application>
  <PresentationFormat>화면 슬라이드 쇼(4:3)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PowerPoint 프레젠테이션</vt:lpstr>
      <vt:lpstr>Vitamin </vt:lpstr>
      <vt:lpstr>Vitamin</vt:lpstr>
      <vt:lpstr>Vitamin </vt:lpstr>
      <vt:lpstr>Vitamin </vt:lpstr>
      <vt:lpstr>Vitamin </vt:lpstr>
      <vt:lpstr>Vitamin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gafl</dc:creator>
  <cp:lastModifiedBy>gafl</cp:lastModifiedBy>
  <cp:revision>11</cp:revision>
  <dcterms:created xsi:type="dcterms:W3CDTF">2015-06-15T07:17:34Z</dcterms:created>
  <dcterms:modified xsi:type="dcterms:W3CDTF">2015-07-10T08:34:22Z</dcterms:modified>
</cp:coreProperties>
</file>